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9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0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1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2.xml" ContentType="application/vnd.openxmlformats-officedocument.drawingml.chart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3.xml" ContentType="application/vnd.openxmlformats-officedocument.drawingml.chart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14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15.xml" ContentType="application/vnd.openxmlformats-officedocument.drawingml.chart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16.xml" ContentType="application/vnd.openxmlformats-officedocument.drawingml.chart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17.xml" ContentType="application/vnd.openxmlformats-officedocument.drawingml.chart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charts/chart18.xml" ContentType="application/vnd.openxmlformats-officedocument.drawingml.chart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19.xml" ContentType="application/vnd.openxmlformats-officedocument.drawingml.chart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364" r:id="rId6"/>
    <p:sldId id="282" r:id="rId7"/>
    <p:sldId id="257" r:id="rId8"/>
    <p:sldId id="325" r:id="rId9"/>
    <p:sldId id="354" r:id="rId10"/>
    <p:sldId id="355" r:id="rId11"/>
    <p:sldId id="365" r:id="rId12"/>
    <p:sldId id="366" r:id="rId13"/>
    <p:sldId id="359" r:id="rId14"/>
    <p:sldId id="360" r:id="rId15"/>
    <p:sldId id="346" r:id="rId16"/>
    <p:sldId id="361" r:id="rId17"/>
    <p:sldId id="372" r:id="rId18"/>
    <p:sldId id="373" r:id="rId19"/>
    <p:sldId id="363" r:id="rId20"/>
    <p:sldId id="368" r:id="rId21"/>
    <p:sldId id="369" r:id="rId22"/>
    <p:sldId id="370" r:id="rId23"/>
    <p:sldId id="391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09-4B32-B7CE-12BEABA917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09-4B32-B7CE-12BEABA917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09-4B32-B7CE-12BEABA91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0193440"/>
        <c:axId val="-1060188000"/>
      </c:barChart>
      <c:catAx>
        <c:axId val="-10601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60188000"/>
        <c:crosses val="autoZero"/>
        <c:auto val="1"/>
        <c:lblAlgn val="ctr"/>
        <c:lblOffset val="100"/>
        <c:noMultiLvlLbl val="0"/>
      </c:catAx>
      <c:valAx>
        <c:axId val="-10601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601934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7F-4FA4-9496-B04DAD73B9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7F-4FA4-9496-B04DAD73B9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7F-4FA4-9496-B04DAD73B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540960"/>
        <c:axId val="-1023232032"/>
      </c:barChart>
      <c:catAx>
        <c:axId val="-10245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2032"/>
        <c:crosses val="autoZero"/>
        <c:auto val="1"/>
        <c:lblAlgn val="ctr"/>
        <c:lblOffset val="100"/>
        <c:noMultiLvlLbl val="0"/>
      </c:catAx>
      <c:valAx>
        <c:axId val="-10232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40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9E-4F0E-9580-605DDF0DF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9E-4F0E-9580-605DDF0DF4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9E-4F0E-9580-605DDF0D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234208"/>
        <c:axId val="-1023236384"/>
      </c:barChart>
      <c:catAx>
        <c:axId val="-10232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6384"/>
        <c:crosses val="autoZero"/>
        <c:auto val="1"/>
        <c:lblAlgn val="ctr"/>
        <c:lblOffset val="100"/>
        <c:noMultiLvlLbl val="0"/>
      </c:catAx>
      <c:valAx>
        <c:axId val="-102323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4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C-4973-A70D-981E126469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C-4973-A70D-981E126469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DC-4973-A70D-981E1264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232576"/>
        <c:axId val="-1023230944"/>
      </c:barChart>
      <c:catAx>
        <c:axId val="-10232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0944"/>
        <c:crosses val="autoZero"/>
        <c:auto val="1"/>
        <c:lblAlgn val="ctr"/>
        <c:lblOffset val="100"/>
        <c:noMultiLvlLbl val="0"/>
      </c:catAx>
      <c:valAx>
        <c:axId val="-10232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2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1-4AA2-B214-0D2E69A91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1-4AA2-B214-0D2E69A91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71-4AA2-B214-0D2E69A91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237472"/>
        <c:axId val="-1023235296"/>
      </c:barChart>
      <c:catAx>
        <c:axId val="-10232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5296"/>
        <c:crosses val="autoZero"/>
        <c:auto val="1"/>
        <c:lblAlgn val="ctr"/>
        <c:lblOffset val="100"/>
        <c:noMultiLvlLbl val="0"/>
      </c:catAx>
      <c:valAx>
        <c:axId val="-10232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237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1-4431-87CA-E2A6EFCAFC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A1-4431-87CA-E2A6EFCAFC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A1-4431-87CA-E2A6EFCA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752208"/>
        <c:axId val="-1023752752"/>
      </c:barChart>
      <c:catAx>
        <c:axId val="-102375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52752"/>
        <c:crosses val="autoZero"/>
        <c:auto val="1"/>
        <c:lblAlgn val="ctr"/>
        <c:lblOffset val="100"/>
        <c:noMultiLvlLbl val="0"/>
      </c:catAx>
      <c:valAx>
        <c:axId val="-102375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52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8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0-4046-A68E-0EE5EAFB2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0-4046-A68E-0EE5EAFB2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E0-4046-A68E-0EE5EAFB2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751120"/>
        <c:axId val="-1023747312"/>
      </c:barChart>
      <c:catAx>
        <c:axId val="-10237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47312"/>
        <c:crosses val="autoZero"/>
        <c:auto val="1"/>
        <c:lblAlgn val="ctr"/>
        <c:lblOffset val="100"/>
        <c:noMultiLvlLbl val="0"/>
      </c:catAx>
      <c:valAx>
        <c:axId val="-102374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511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8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FA-44FC-8F76-33B11B8CA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FA-44FC-8F76-33B11B8CA0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FA-44FC-8F76-33B11B8CA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749488"/>
        <c:axId val="-1023748400"/>
      </c:barChart>
      <c:catAx>
        <c:axId val="-10237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48400"/>
        <c:crosses val="autoZero"/>
        <c:auto val="1"/>
        <c:lblAlgn val="ctr"/>
        <c:lblOffset val="100"/>
        <c:noMultiLvlLbl val="0"/>
      </c:catAx>
      <c:valAx>
        <c:axId val="-102374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49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9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1-4203-8DAC-B918191A6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1-4203-8DAC-B918191A6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51-4203-8DAC-B918191A6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3753296"/>
        <c:axId val="-1021420912"/>
      </c:barChart>
      <c:catAx>
        <c:axId val="-102375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1420912"/>
        <c:crosses val="autoZero"/>
        <c:auto val="1"/>
        <c:lblAlgn val="ctr"/>
        <c:lblOffset val="100"/>
        <c:noMultiLvlLbl val="0"/>
      </c:catAx>
      <c:valAx>
        <c:axId val="-102142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3753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9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29-4B2E-B56B-AEC8C4B8D9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29-4B2E-B56B-AEC8C4B8D9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29-4B2E-B56B-AEC8C4B8D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1423632"/>
        <c:axId val="-1021426896"/>
      </c:barChart>
      <c:catAx>
        <c:axId val="-102142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1426896"/>
        <c:crosses val="autoZero"/>
        <c:auto val="1"/>
        <c:lblAlgn val="ctr"/>
        <c:lblOffset val="100"/>
        <c:noMultiLvlLbl val="0"/>
      </c:catAx>
      <c:valAx>
        <c:axId val="-10214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14236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9-4449-909C-97653A6726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B9-4449-909C-97653A6726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B9-4449-909C-97653A67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1422544"/>
        <c:axId val="-1021426352"/>
      </c:barChart>
      <c:catAx>
        <c:axId val="-102142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1426352"/>
        <c:crosses val="autoZero"/>
        <c:auto val="1"/>
        <c:lblAlgn val="ctr"/>
        <c:lblOffset val="100"/>
        <c:noMultiLvlLbl val="0"/>
      </c:catAx>
      <c:valAx>
        <c:axId val="-102142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1422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69-4872-9EDC-97E82D9FA3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69-4872-9EDC-97E82D9FA3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69-4872-9EDC-97E82D9FA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53689616"/>
        <c:axId val="-1053691792"/>
      </c:barChart>
      <c:catAx>
        <c:axId val="-10536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91792"/>
        <c:crosses val="autoZero"/>
        <c:auto val="1"/>
        <c:lblAlgn val="ctr"/>
        <c:lblOffset val="100"/>
        <c:noMultiLvlLbl val="0"/>
      </c:catAx>
      <c:valAx>
        <c:axId val="-105369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896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90-4CAD-8160-081F6DB67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90-4CAD-8160-081F6DB676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90-4CAD-8160-081F6DB67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0191264"/>
        <c:axId val="-1060190720"/>
      </c:barChart>
      <c:catAx>
        <c:axId val="-10601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60190720"/>
        <c:crosses val="autoZero"/>
        <c:auto val="1"/>
        <c:lblAlgn val="ctr"/>
        <c:lblOffset val="100"/>
        <c:noMultiLvlLbl val="0"/>
      </c:catAx>
      <c:valAx>
        <c:axId val="-10601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60191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4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9E-447A-BB6B-3DA9972E95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9E-447A-BB6B-3DA9972E95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9E-447A-BB6B-3DA9972E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75243664"/>
        <c:axId val="-1055989456"/>
      </c:barChart>
      <c:catAx>
        <c:axId val="-11752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5989456"/>
        <c:crosses val="autoZero"/>
        <c:auto val="1"/>
        <c:lblAlgn val="ctr"/>
        <c:lblOffset val="100"/>
        <c:noMultiLvlLbl val="0"/>
      </c:catAx>
      <c:valAx>
        <c:axId val="-105598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75243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461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4-4325-B039-9DB6D90836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4-4325-B039-9DB6D90836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4-4325-B039-9DB6D9083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53689072"/>
        <c:axId val="-1053688528"/>
      </c:barChart>
      <c:catAx>
        <c:axId val="-105368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88528"/>
        <c:crosses val="autoZero"/>
        <c:auto val="1"/>
        <c:lblAlgn val="ctr"/>
        <c:lblOffset val="100"/>
        <c:noMultiLvlLbl val="0"/>
      </c:catAx>
      <c:valAx>
        <c:axId val="-105368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89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F8-4B9C-B832-9A068EE2DE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F8-4B9C-B832-9A068EE2DE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F8-4B9C-B832-9A068EE2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53693968"/>
        <c:axId val="-1053692336"/>
      </c:barChart>
      <c:catAx>
        <c:axId val="-10536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92336"/>
        <c:crosses val="autoZero"/>
        <c:auto val="1"/>
        <c:lblAlgn val="ctr"/>
        <c:lblOffset val="100"/>
        <c:noMultiLvlLbl val="0"/>
      </c:catAx>
      <c:valAx>
        <c:axId val="-105369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53693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2-4CD0-A30B-FD56E1ED4B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2-4CD0-A30B-FD56E1ED4B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22-4CD0-A30B-FD56E1ED4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542592"/>
        <c:axId val="-1024544768"/>
      </c:barChart>
      <c:catAx>
        <c:axId val="-10245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44768"/>
        <c:crosses val="autoZero"/>
        <c:auto val="1"/>
        <c:lblAlgn val="ctr"/>
        <c:lblOffset val="100"/>
        <c:noMultiLvlLbl val="0"/>
      </c:catAx>
      <c:valAx>
        <c:axId val="-102454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42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F-4169-A37B-72D339D90B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4F-4169-A37B-72D339D90B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4F-4169-A37B-72D339D90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538240"/>
        <c:axId val="-1024543136"/>
      </c:barChart>
      <c:catAx>
        <c:axId val="-10245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43136"/>
        <c:crosses val="autoZero"/>
        <c:auto val="1"/>
        <c:lblAlgn val="ctr"/>
        <c:lblOffset val="100"/>
        <c:noMultiLvlLbl val="0"/>
      </c:catAx>
      <c:valAx>
        <c:axId val="-10245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382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E-4DEF-ABCB-FF43CF7E8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E-4DEF-ABCB-FF43CF7E8A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E-4DEF-ABCB-FF43CF7E8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24541504"/>
        <c:axId val="-1024538784"/>
      </c:barChart>
      <c:catAx>
        <c:axId val="-10245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38784"/>
        <c:crosses val="autoZero"/>
        <c:auto val="1"/>
        <c:lblAlgn val="ctr"/>
        <c:lblOffset val="100"/>
        <c:noMultiLvlLbl val="0"/>
      </c:catAx>
      <c:valAx>
        <c:axId val="-10245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24541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B8CBC-C63F-48EC-9F98-438E99F5360A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C77A2-05F1-4E9C-8DE6-5390366034CC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8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B43D6-F4FE-4B28-9276-6A044BA04B8C}" type="presOf" srcId="{24745A29-11FD-4C63-A98C-5123F3569F2C}" destId="{283D32CC-C6D0-44F8-941D-317CB8AF2003}" srcOrd="0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E268D-DF2C-4938-B4BC-0B60A736514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D5467-8E2A-42E5-B4EC-3CA530835F20}" type="presOf" srcId="{24745A29-11FD-4C63-A98C-5123F3569F2C}" destId="{283D32CC-C6D0-44F8-941D-317CB8AF2003}" srcOrd="0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79EEE-6B5E-47C3-9BF7-FFE67F09E51F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0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24915-FCEB-4801-A8F6-88DFD7862A2A}" type="presOf" srcId="{24745A29-11FD-4C63-A98C-5123F3569F2C}" destId="{283D32CC-C6D0-44F8-941D-317CB8AF2003}" srcOrd="0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0BC6C-EEF2-4110-B426-88A8E3BDF7C7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88830-99D6-4B07-98AB-D1F8D1C80396}" type="presOf" srcId="{24745A29-11FD-4C63-A98C-5123F3569F2C}" destId="{283D32CC-C6D0-44F8-941D-317CB8AF2003}" srcOrd="0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89164-B61C-418B-BC0B-E6BAF5959ECE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A332-B680-455D-BFB9-63150F1A4F96}" type="presOf" srcId="{24745A29-11FD-4C63-A98C-5123F3569F2C}" destId="{283D32CC-C6D0-44F8-941D-317CB8AF2003}" srcOrd="0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32EB5-C672-4DE2-8F67-10A4FB6E25A8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91332-CEBB-42E3-BA42-16369A8750A6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063A2-771D-4F52-8D52-D065F25E428E}" type="presOf" srcId="{24745A29-11FD-4C63-A98C-5123F3569F2C}" destId="{283D32CC-C6D0-44F8-941D-317CB8AF2003}" srcOrd="0" destOrd="0" presId="urn:microsoft.com/office/officeart/2005/8/layout/vList3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45E0C-597F-4BD2-9C0F-5E8D9D06A26C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09CDC-554D-4774-9D6B-3CDE83DD722D}" type="presOf" srcId="{24745A29-11FD-4C63-A98C-5123F3569F2C}" destId="{283D32CC-C6D0-44F8-941D-317CB8AF2003}" srcOrd="0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82CA6-4DF7-43DA-907E-6785042E0C9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77135-DCE2-40CD-B879-3A1B37D096A2}" type="presOf" srcId="{24745A29-11FD-4C63-A98C-5123F3569F2C}" destId="{283D32CC-C6D0-44F8-941D-317CB8AF2003}" srcOrd="0" destOrd="0" presId="urn:microsoft.com/office/officeart/2005/8/layout/vList3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4941E-A24F-4B79-8EC7-F0275868FA20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D58F3-D825-48A3-BB45-8B8DB6035018}" type="presOf" srcId="{24745A29-11FD-4C63-A98C-5123F3569F2C}" destId="{283D32CC-C6D0-44F8-941D-317CB8AF2003}" srcOrd="0" destOrd="0" presId="urn:microsoft.com/office/officeart/2005/8/layout/vList3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4AEBD-04A1-4481-B423-E5A02BA0C4D7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375B2-926F-4BE5-A310-9ADDF6530706}" type="presOf" srcId="{24745A29-11FD-4C63-A98C-5123F3569F2C}" destId="{283D32CC-C6D0-44F8-941D-317CB8AF2003}" srcOrd="0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D4D06-C3EA-4B05-B7F9-2281049F9824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24C6D-324D-457C-B8F8-460727483A9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8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D97A9-E05B-41A7-AA5A-D79D52B5F95C}" type="presOf" srcId="{24745A29-11FD-4C63-A98C-5123F3569F2C}" destId="{283D32CC-C6D0-44F8-941D-317CB8AF2003}" srcOrd="0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E21F8-4CF6-4A7B-B8CE-7AB8840C38A5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11A40-5234-4942-BBAC-676088953864}" type="presOf" srcId="{24745A29-11FD-4C63-A98C-5123F3569F2C}" destId="{283D32CC-C6D0-44F8-941D-317CB8AF2003}" srcOrd="0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46ED5-8AA0-42A8-A387-73CA644B73FB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0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23CCF-F425-4CA2-85EF-A82F3571EAF4}" type="presOf" srcId="{24745A29-11FD-4C63-A98C-5123F3569F2C}" destId="{283D32CC-C6D0-44F8-941D-317CB8AF2003}" srcOrd="0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B237D-EB8F-4743-B5FB-1A59863C45E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56CF9-2497-43B3-9499-DA5145623931}" type="presOf" srcId="{24745A29-11FD-4C63-A98C-5123F3569F2C}" destId="{283D32CC-C6D0-44F8-941D-317CB8AF2003}" srcOrd="0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88ACF-7733-466D-887F-F025364E167A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6837B-F4F0-4554-892E-64BCB29A8319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C28BE-2950-4884-A2A0-DFA8A60294B4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3DDFD-0496-4AA2-B81D-C514B0329ADB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91B38-AF3D-4BEC-A98A-F29A13F02CC6}" type="presOf" srcId="{24745A29-11FD-4C63-A98C-5123F3569F2C}" destId="{283D32CC-C6D0-44F8-941D-317CB8AF2003}" srcOrd="0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C47F9-3BE6-4D5E-B5AB-D9EC6C8314F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73893-BB9C-4540-BB18-93CB3CD3D3C7}" type="presOf" srcId="{24745A29-11FD-4C63-A98C-5123F3569F2C}" destId="{283D32CC-C6D0-44F8-941D-317CB8AF2003}" srcOrd="0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1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1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1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diagramColors" Target="../diagrams/colors2.xml"/><Relationship Id="rId18" Type="http://schemas.openxmlformats.org/officeDocument/2006/relationships/hyperlink" Target="http://fipi.ru/" TargetMode="External"/><Relationship Id="rId26" Type="http://schemas.openxmlformats.org/officeDocument/2006/relationships/hyperlink" Target="https://fipi.ru/oge/demoversii-specifikacii-kodifikatory" TargetMode="External"/><Relationship Id="rId3" Type="http://schemas.openxmlformats.org/officeDocument/2006/relationships/diagramData" Target="../diagrams/data1.xml"/><Relationship Id="rId21" Type="http://schemas.openxmlformats.org/officeDocument/2006/relationships/hyperlink" Target="http://www.ege.spb.ru/" TargetMode="Externa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hyperlink" Target="http://gia.edu.ru/" TargetMode="External"/><Relationship Id="rId25" Type="http://schemas.openxmlformats.org/officeDocument/2006/relationships/hyperlink" Target="https://fipi.ru/ege/demoversii-specifikacii-kodifikatory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://ege.edu.ru/" TargetMode="External"/><Relationship Id="rId20" Type="http://schemas.openxmlformats.org/officeDocument/2006/relationships/hyperlink" Target="http://k-obr.spb.ru/napravleniya-deyatelnosti/gosudarstvennaya-itogovaya-attestaciya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24" Type="http://schemas.openxmlformats.org/officeDocument/2006/relationships/hyperlink" Target="http://nevarono.spb.ru/ege.html" TargetMode="Externa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www.obrnadzor.gov.ru/" TargetMode="External"/><Relationship Id="rId23" Type="http://schemas.openxmlformats.org/officeDocument/2006/relationships/hyperlink" Target="http://www.ege.spb.ru/result/index.php?mode=gia2016&amp;wave=2" TargetMode="External"/><Relationship Id="rId10" Type="http://schemas.openxmlformats.org/officeDocument/2006/relationships/diagramData" Target="../diagrams/data2.xml"/><Relationship Id="rId19" Type="http://schemas.openxmlformats.org/officeDocument/2006/relationships/hyperlink" Target="http://www.rustest.ru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Relationship Id="rId14" Type="http://schemas.microsoft.com/office/2007/relationships/diagramDrawing" Target="../diagrams/drawing2.xml"/><Relationship Id="rId22" Type="http://schemas.openxmlformats.org/officeDocument/2006/relationships/hyperlink" Target="http://www.ege.spb.ru/result/index.php?mode=ege2017&amp;wave=2" TargetMode="External"/><Relationship Id="rId27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34school.ru/wp-content/uploads/2013/03/%D0%A4%D0%B5%D0%B4%D0%B5%D1%80%D0%B0%D0%BB%D1%8C%D0%BD%D1%8B%D0%B9-%D0%B7%D0%B0%D0%BA%D0%BE%D0%BD-%C2%AB%D0%9E%D0%B1-%D0%BE%D0%B1%D1%80%D0%B0%D0%B7%D0%BE%D0%B2%D0%B0%D0%BD%D0%B8%D0%B8-%D0%B2-%D0%A0%D0%BE%D1%81%D1%81%D0%B8%D0%B9%D1%81%D0%BA%D0%BE%D0%B9-%D0%A4%D0%B5%D0%B4%D0%B5%D1%80%D0%B0%D1%86%D0%B8%D0%B8%C2%BB-%D0%BE%D1%82-29-%D0%B4%D0%B5%D0%BA%D0%B0%D0%B1%D1%80%D1%8F-2012-%D0%B3%D0%BE%D0%B4%D0%B0-N-273-%D0%A4%D0%97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Relationship Id="rId14" Type="http://schemas.microsoft.com/office/2007/relationships/diagramDrawing" Target="../diagrams/drawing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9.jpeg"/><Relationship Id="rId14" Type="http://schemas.microsoft.com/office/2007/relationships/diagramDrawing" Target="../diagrams/drawing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diagramColors" Target="../diagrams/colors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0" Type="http://schemas.openxmlformats.org/officeDocument/2006/relationships/diagramData" Target="../diagrams/data12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9.jpeg"/><Relationship Id="rId14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diagramColors" Target="../diagrams/colors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Layout" Target="../diagrams/layout14.xml"/><Relationship Id="rId5" Type="http://schemas.openxmlformats.org/officeDocument/2006/relationships/diagramQuickStyle" Target="../diagrams/quickStyle13.xml"/><Relationship Id="rId10" Type="http://schemas.openxmlformats.org/officeDocument/2006/relationships/diagramData" Target="../diagrams/data14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9.jpeg"/><Relationship Id="rId14" Type="http://schemas.microsoft.com/office/2007/relationships/diagramDrawing" Target="../diagrams/drawing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diagramColors" Target="../diagrams/colors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Layout" Target="../diagrams/layout16.xml"/><Relationship Id="rId5" Type="http://schemas.openxmlformats.org/officeDocument/2006/relationships/diagramQuickStyle" Target="../diagrams/quickStyle15.xml"/><Relationship Id="rId10" Type="http://schemas.openxmlformats.org/officeDocument/2006/relationships/diagramData" Target="../diagrams/data16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9.jpeg"/><Relationship Id="rId14" Type="http://schemas.microsoft.com/office/2007/relationships/diagramDrawing" Target="../diagrams/drawing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diagramColors" Target="../diagrams/colors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Layout" Target="../diagrams/layout18.xml"/><Relationship Id="rId5" Type="http://schemas.openxmlformats.org/officeDocument/2006/relationships/diagramQuickStyle" Target="../diagrams/quickStyle17.xml"/><Relationship Id="rId10" Type="http://schemas.openxmlformats.org/officeDocument/2006/relationships/diagramData" Target="../diagrams/data18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9.jpeg"/><Relationship Id="rId14" Type="http://schemas.microsoft.com/office/2007/relationships/diagramDrawing" Target="../diagrams/drawing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diagramColors" Target="../diagrams/colors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Layout" Target="../diagrams/layout20.xml"/><Relationship Id="rId5" Type="http://schemas.openxmlformats.org/officeDocument/2006/relationships/diagramQuickStyle" Target="../diagrams/quickStyle19.xml"/><Relationship Id="rId10" Type="http://schemas.openxmlformats.org/officeDocument/2006/relationships/diagramData" Target="../diagrams/data20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9.jpeg"/><Relationship Id="rId14" Type="http://schemas.microsoft.com/office/2007/relationships/diagramDrawing" Target="../diagrams/drawing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diagramColors" Target="../diagrams/colors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Layout" Target="../diagrams/layout22.xml"/><Relationship Id="rId5" Type="http://schemas.openxmlformats.org/officeDocument/2006/relationships/diagramQuickStyle" Target="../diagrams/quickStyle21.xml"/><Relationship Id="rId10" Type="http://schemas.openxmlformats.org/officeDocument/2006/relationships/diagramData" Target="../diagrams/data22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9.jpeg"/><Relationship Id="rId14" Type="http://schemas.microsoft.com/office/2007/relationships/diagramDrawing" Target="../diagrams/drawing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diagramColors" Target="../diagrams/colors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11" Type="http://schemas.openxmlformats.org/officeDocument/2006/relationships/diagramLayout" Target="../diagrams/layout24.xml"/><Relationship Id="rId5" Type="http://schemas.openxmlformats.org/officeDocument/2006/relationships/diagramQuickStyle" Target="../diagrams/quickStyle23.xml"/><Relationship Id="rId10" Type="http://schemas.openxmlformats.org/officeDocument/2006/relationships/diagramData" Target="../diagrams/data24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9.jpeg"/><Relationship Id="rId14" Type="http://schemas.microsoft.com/office/2007/relationships/diagramDrawing" Target="../diagrams/drawin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diagramColors" Target="../diagrams/colors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diagramLayout" Target="../diagrams/layout26.xml"/><Relationship Id="rId5" Type="http://schemas.openxmlformats.org/officeDocument/2006/relationships/diagramQuickStyle" Target="../diagrams/quickStyle25.xml"/><Relationship Id="rId10" Type="http://schemas.openxmlformats.org/officeDocument/2006/relationships/diagramData" Target="../diagrams/data26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9.jpeg"/><Relationship Id="rId14" Type="http://schemas.microsoft.com/office/2007/relationships/diagramDrawing" Target="../diagrams/drawing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diagramColors" Target="../diagrams/colors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11" Type="http://schemas.openxmlformats.org/officeDocument/2006/relationships/diagramLayout" Target="../diagrams/layout28.xml"/><Relationship Id="rId5" Type="http://schemas.openxmlformats.org/officeDocument/2006/relationships/diagramQuickStyle" Target="../diagrams/quickStyle27.xml"/><Relationship Id="rId10" Type="http://schemas.openxmlformats.org/officeDocument/2006/relationships/diagramData" Target="../diagrams/data28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9.jpeg"/><Relationship Id="rId14" Type="http://schemas.microsoft.com/office/2007/relationships/diagramDrawing" Target="../diagrams/drawing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diagramColors" Target="../diagrams/colors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11" Type="http://schemas.openxmlformats.org/officeDocument/2006/relationships/diagramLayout" Target="../diagrams/layout30.xml"/><Relationship Id="rId5" Type="http://schemas.openxmlformats.org/officeDocument/2006/relationships/diagramQuickStyle" Target="../diagrams/quickStyle29.xml"/><Relationship Id="rId10" Type="http://schemas.openxmlformats.org/officeDocument/2006/relationships/diagramData" Target="../diagrams/data30.xml"/><Relationship Id="rId4" Type="http://schemas.openxmlformats.org/officeDocument/2006/relationships/diagramLayout" Target="../diagrams/layout29.xml"/><Relationship Id="rId9" Type="http://schemas.openxmlformats.org/officeDocument/2006/relationships/image" Target="../media/image9.jpeg"/><Relationship Id="rId14" Type="http://schemas.microsoft.com/office/2007/relationships/diagramDrawing" Target="../diagrams/drawing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diagramColors" Target="../diagrams/colors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11" Type="http://schemas.openxmlformats.org/officeDocument/2006/relationships/diagramLayout" Target="../diagrams/layout32.xml"/><Relationship Id="rId5" Type="http://schemas.openxmlformats.org/officeDocument/2006/relationships/diagramQuickStyle" Target="../diagrams/quickStyle31.xml"/><Relationship Id="rId10" Type="http://schemas.openxmlformats.org/officeDocument/2006/relationships/diagramData" Target="../diagrams/data32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9.jpeg"/><Relationship Id="rId14" Type="http://schemas.microsoft.com/office/2007/relationships/diagramDrawing" Target="../diagrams/drawing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diagramColors" Target="../diagrams/colors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11" Type="http://schemas.openxmlformats.org/officeDocument/2006/relationships/diagramLayout" Target="../diagrams/layout34.xml"/><Relationship Id="rId5" Type="http://schemas.openxmlformats.org/officeDocument/2006/relationships/diagramQuickStyle" Target="../diagrams/quickStyle33.xml"/><Relationship Id="rId10" Type="http://schemas.openxmlformats.org/officeDocument/2006/relationships/diagramData" Target="../diagrams/data34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9.jpeg"/><Relationship Id="rId14" Type="http://schemas.microsoft.com/office/2007/relationships/diagramDrawing" Target="../diagrams/drawing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diagramColors" Target="../diagrams/colors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openxmlformats.org/officeDocument/2006/relationships/diagramQuickStyle" Target="../diagrams/quickStyle3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11" Type="http://schemas.openxmlformats.org/officeDocument/2006/relationships/diagramLayout" Target="../diagrams/layout36.xml"/><Relationship Id="rId5" Type="http://schemas.openxmlformats.org/officeDocument/2006/relationships/diagramQuickStyle" Target="../diagrams/quickStyle35.xml"/><Relationship Id="rId10" Type="http://schemas.openxmlformats.org/officeDocument/2006/relationships/diagramData" Target="../diagrams/data36.xml"/><Relationship Id="rId4" Type="http://schemas.openxmlformats.org/officeDocument/2006/relationships/diagramLayout" Target="../diagrams/layout35.xml"/><Relationship Id="rId9" Type="http://schemas.openxmlformats.org/officeDocument/2006/relationships/image" Target="../media/image9.jpeg"/><Relationship Id="rId14" Type="http://schemas.microsoft.com/office/2007/relationships/diagramDrawing" Target="../diagrams/drawing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diagramColors" Target="../diagrams/colors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openxmlformats.org/officeDocument/2006/relationships/diagramQuickStyle" Target="../diagrams/quickStyle3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11" Type="http://schemas.openxmlformats.org/officeDocument/2006/relationships/diagramLayout" Target="../diagrams/layout38.xml"/><Relationship Id="rId5" Type="http://schemas.openxmlformats.org/officeDocument/2006/relationships/diagramQuickStyle" Target="../diagrams/quickStyle37.xml"/><Relationship Id="rId10" Type="http://schemas.openxmlformats.org/officeDocument/2006/relationships/diagramData" Target="../diagrams/data38.xml"/><Relationship Id="rId4" Type="http://schemas.openxmlformats.org/officeDocument/2006/relationships/diagramLayout" Target="../diagrams/layout37.xml"/><Relationship Id="rId9" Type="http://schemas.openxmlformats.org/officeDocument/2006/relationships/image" Target="../media/image9.jpeg"/><Relationship Id="rId14" Type="http://schemas.microsoft.com/office/2007/relationships/diagramDrawing" Target="../diagrams/drawin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77578" y="23212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7715" y="833421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15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09737" y="1657018"/>
            <a:ext cx="7619999" cy="349005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000" b="1" spc="-215" dirty="0" smtClean="0">
                <a:solidFill>
                  <a:srgbClr val="0033CC"/>
                </a:solidFill>
                <a:latin typeface="Georgia"/>
                <a:cs typeface="Georgia"/>
              </a:rPr>
              <a:t>Родительское собрание </a:t>
            </a:r>
            <a:endParaRPr lang="ru-RU" sz="4000" b="1" spc="-225" dirty="0" smtClean="0">
              <a:solidFill>
                <a:srgbClr val="0033CC"/>
              </a:solidFill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endParaRPr lang="ru-RU" sz="2800" b="1" spc="-180" dirty="0" smtClean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endParaRPr lang="ru-RU" sz="2800" b="1" spc="-180" dirty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«Государственная итоговая аттестация – 2022»</a:t>
            </a:r>
          </a:p>
          <a:p>
            <a:pPr marL="1839595" algn="ctr">
              <a:lnSpc>
                <a:spcPct val="100000"/>
              </a:lnSpc>
            </a:pPr>
            <a:endParaRPr lang="ru-RU" sz="2400" b="1" spc="-180" dirty="0" smtClean="0">
              <a:latin typeface="Georgia"/>
              <a:cs typeface="Times New Roman" panose="02020603050405020304" pitchFamily="18" charset="0"/>
            </a:endParaRPr>
          </a:p>
          <a:p>
            <a:pPr marL="1839595" algn="ctr">
              <a:lnSpc>
                <a:spcPct val="100000"/>
              </a:lnSpc>
            </a:pPr>
            <a:endParaRPr lang="ru-RU" sz="2400" b="1" spc="-180" dirty="0">
              <a:latin typeface="Georgia"/>
              <a:cs typeface="Times New Roman" panose="02020603050405020304" pitchFamily="18" charset="0"/>
            </a:endParaRPr>
          </a:p>
          <a:p>
            <a:pPr marL="1839595">
              <a:lnSpc>
                <a:spcPct val="100000"/>
              </a:lnSpc>
            </a:pPr>
            <a:r>
              <a:rPr lang="ru-RU" b="1" spc="-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04 декабря 2021 года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54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 Невского района Санкт-Петербурга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62000" y="1893391"/>
            <a:ext cx="7921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До 1 февраля </a:t>
            </a:r>
            <a:r>
              <a:rPr lang="ru-RU" sz="3600" dirty="0" smtClean="0">
                <a:latin typeface="Georgia" panose="02040502050405020303" pitchFamily="18" charset="0"/>
              </a:rPr>
              <a:t>2022  </a:t>
            </a:r>
            <a:r>
              <a:rPr lang="ru-RU" sz="3600" dirty="0">
                <a:latin typeface="Georgia" panose="02040502050405020303" pitchFamily="18" charset="0"/>
              </a:rPr>
              <a:t>– окончательная фиксация предметов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57869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59035557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545637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80258"/>
              </p:ext>
            </p:extLst>
          </p:nvPr>
        </p:nvGraphicFramePr>
        <p:xfrm>
          <a:off x="395536" y="681541"/>
          <a:ext cx="8496944" cy="417576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Ссылки на полезные источники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u="sng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400" u="sng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ru-RU" sz="1400" u="sng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Ссылки на федеральный и региональный порталы ГИА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http://www.obrnadzor.gov.ru/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Федеральная служба по надзору в сфере образования и науки (РОСОБРНАДЗОР)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http://ege.edu.ru/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официальный информационный портал единого государственного экзамена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http://gia.edu.ru/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официальный информационный портал государственной итоговой аттестации (IX класс)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http://fipi.ru/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Федеральный институт педагогических измерений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http://www.rustest.ru/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ФГБУ «Федеральный центр тестирования»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http://k-obr.spb.ru/napravleniya-deyatelnosti/gosudarstvennaya-itogovaya-attestaciya/-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Комитет по образованию Правительства Санкт-Петербурга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http://www.ege.spb.ru/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официальный информационный портал государственной итоговой аттестации выпускников IX и XI классов в Санкт-Петербурге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http://www.ege.spb.ru/result/index.php?mode=ege2017&amp;wave=2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результаты ЕГЭ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http://www.ege.spb.ru/result/index.php?mode=gia2016&amp;wave=2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результаты ОГЭ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http://nevarono.spb.ru/ege.html - 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образования администрации Невского района Санкт-Петербурга</a:t>
                      </a:r>
                    </a:p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http://nevarono.spb.ru/ege.html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страница ГИА на сайте ИМЦ Невского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района.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https://fipi.ru/ege/demoversii-specifikacii-kodifikatory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ФИПИ. Демоверсии, спецификации, кодификаторы ЕГЭ 2021 г.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https://fipi.ru/oge/demoversii-specifikacii-kodifikatory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ФИПИ. Демоверсии, спецификации, кодификаторы ОГЭ 2021 год</a:t>
                      </a:r>
                    </a:p>
                    <a:p>
                      <a:pPr fontAlgn="base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Овал 16"/>
          <p:cNvSpPr/>
          <p:nvPr/>
        </p:nvSpPr>
        <p:spPr>
          <a:xfrm>
            <a:off x="683567" y="2139703"/>
            <a:ext cx="864097" cy="594065"/>
          </a:xfrm>
          <a:prstGeom prst="ellipse">
            <a:avLst/>
          </a:prstGeom>
          <a:blipFill rotWithShape="0">
            <a:blip r:embed="rId27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02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44449866"/>
              </p:ext>
            </p:extLst>
          </p:nvPr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463062504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pic>
        <p:nvPicPr>
          <p:cNvPr id="18" name="Picture 2" descr="https://upload2.schoolrm.ru/resize_cache/970218/c3bed4c46e3bebf9034448fed65e7b8e/iblock/0e8/0e8a899662175b1284e384858fcc3996/86fbba778d2cf8deb4c5745ed09b83e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315200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2514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96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4180507" cy="5143500"/>
          </a:xfrm>
          <a:prstGeom prst="rect">
            <a:avLst/>
          </a:prstGeom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1752600" cy="83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9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0077063"/>
              </p:ext>
            </p:extLst>
          </p:nvPr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147762646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https://shk-shaumyan.edusite.ru/images/2019-02-27_09-12-3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61" y="0"/>
            <a:ext cx="6078379" cy="50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89535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здоровья, детей-инвалидов и инвалидов ГИА-11 по их желанию проводится как в форме единого государственного экзамена (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так и в форме государственного выпускного экзамена (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 этом допускается сочетание форм проведения ГИА-11 (ЕГЭ и ГВЭ). ГВЭ по всем учебным предметам по желанию указанных лиц проводится в устной форме. </a:t>
            </a:r>
          </a:p>
          <a:p>
            <a:pPr algn="just"/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Результаты ГВЭ 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только в качестве результатов ГИА-11 и являются основанием для выдачи аттестата о среднем общем образовании. Результаты ГВЭ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учитываются при поступлении в 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Поступить в организации высшего образования обучающиеся, сдававшие ГВЭ, могут по результатам вступительных испытаний, форма и перечень которых определяется образовательной организацией высшего образования самостоятельно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752600" cy="83066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с ОВЗ, дети-инвалиды и инвалиды</a:t>
            </a:r>
          </a:p>
        </p:txBody>
      </p:sp>
    </p:spTree>
    <p:extLst>
      <p:ext uri="{BB962C8B-B14F-4D97-AF65-F5344CB8AC3E}">
        <p14:creationId xmlns:p14="http://schemas.microsoft.com/office/powerpoint/2010/main" val="169580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752600" cy="83066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с ОВЗ, дети-инвалиды и инвалиды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97155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ОБ УЧАСТИИ В ГИА-11</a:t>
            </a:r>
          </a:p>
          <a:p>
            <a:pPr algn="just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ГИА-11 с ограниченными возможностями здоровья при подаче заявления об участии в ГИА-11 предъявляют 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рекомендаций психолого-медико-педагогической комиссии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участники ГИА-11 – дети-инвалиды и инвалиды – оригинал или заверенную 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справки, подтверждающей факт установления инвалидности, выданной федеральным государственным учреждением медико-социальной экспертизы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(справка, подтверждающая инвалидность), а также копию рекомендаций 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проведения экзамена в специальных условиях.</a:t>
            </a:r>
          </a:p>
          <a:p>
            <a:pPr algn="just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указанные участники ГИА-11 указывают специальные условия, учитывающие состояние их здоровья, особенности психофизического развития, необходимые им при проведении экзаменов.</a:t>
            </a:r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9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752600" cy="83066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с ОВЗ, дети-инвалиды и инвалиды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97155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Предоставление условий, 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учитывающих состояние здоровья, особенности психофизического развития участников ГИА-11 с ограниченными возможностями здоровья, участников ГИА-11 детей-инвалидов и инвалидов, а также лиц, обучающихся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в том числе 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ТОЛЬКО ПРИ ПРЕДЪЯВЛЕНИИ ими копии 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психолого-медико-педагогической комиссии и/или оригинала или заверенной в установленном порядке копии справки, подтверждающей инвалидность.</a:t>
            </a:r>
            <a:endParaRPr lang="ru-RU" sz="1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ГИА-11</a:t>
            </a: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экзамена для лиц с ограниченными возможностями здоровья, детей-инвалидов и инвалидов увеличивается</a:t>
            </a:r>
            <a:b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1,5 часа 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ЕГЭ по иностранным языкам (раздел «Говорение»).</a:t>
            </a:r>
          </a:p>
          <a:p>
            <a:pPr algn="just"/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 по иностранным языкам (раздел «Говорение») увеличивается на 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минут.</a:t>
            </a:r>
            <a:endParaRPr lang="ru-RU" sz="16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971550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Положением о порядке работы Центральной психолого-медико-педагогической комиссии Санкт-Петербурга, утвержденным распоряжением Комитета по образованию Санкт-Петербурга от 29.09.2021 № 2723-р "Об организации работы Центральной психолого-медико-педагогической комиссии Санкт-Петербурга" ЦПМПК проводит заседания с 25 августа текущего года по 20 июня следующего года.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 участников ГИА для прохождения обследования в ЦПМПК принимаются только по предварительной записи.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документов участников Государственной итоговой аттестации в 2022 году начат с 04 октября 2021 года.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Предварительная запись на подачу документов осуществляется по следующему графику: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 с 10:00 до 19:00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Вторник с 10:00 до 14:00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 для записи: 572-29-21</a:t>
            </a:r>
          </a:p>
          <a:p>
            <a:pPr marR="1033145" indent="26987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загруженностью линии заявку на подачу документов временно можно направить на электронную почту cpmpkspb@mail.ru В теме письма необходимо написать «ЗАПИСЬ НА ПОДАЧУ ДОКУМЕНТОВ – ГИА» и указать фамилию, имя, отчество и контактный телефон.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Письма с заявками будут обрабатываться по вторникам и средам.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2095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с ОВЗ, дети-инвалиды и инвалиды</a:t>
            </a:r>
          </a:p>
        </p:txBody>
      </p:sp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752600" cy="83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92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6" y="133350"/>
            <a:ext cx="8440165" cy="574040"/>
          </a:xfrm>
        </p:spPr>
        <p:txBody>
          <a:bodyPr/>
          <a:lstStyle/>
          <a:p>
            <a:pPr algn="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1047750"/>
            <a:ext cx="8810345" cy="249299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          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1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Федеральный </a:t>
            </a:r>
            <a:r>
              <a:rPr lang="ru-RU" dirty="0">
                <a:latin typeface="Georgia" panose="02040502050405020303" pitchFamily="18" charset="0"/>
                <a:hlinkClick r:id="rId2"/>
              </a:rPr>
              <a:t>закон «Об образовании в Российской Федерации» от 29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                                         декабря </a:t>
            </a:r>
            <a:r>
              <a:rPr lang="ru-RU" dirty="0">
                <a:latin typeface="Georgia" panose="02040502050405020303" pitchFamily="18" charset="0"/>
                <a:hlinkClick r:id="rId2"/>
              </a:rPr>
              <a:t>2012 года N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273-ФЗ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     2</a:t>
            </a:r>
            <a:r>
              <a:rPr lang="ru-RU" dirty="0" smtClean="0">
                <a:latin typeface="Georgia" panose="02040502050405020303" pitchFamily="18" charset="0"/>
              </a:rPr>
              <a:t>. Порядок </a:t>
            </a:r>
            <a:r>
              <a:rPr lang="ru-RU" dirty="0">
                <a:latin typeface="Georgia" panose="02040502050405020303" pitchFamily="18" charset="0"/>
              </a:rPr>
              <a:t>проведения итоговой </a:t>
            </a:r>
            <a:r>
              <a:rPr lang="ru-RU" dirty="0" smtClean="0">
                <a:latin typeface="Georgia" panose="02040502050405020303" pitchFamily="18" charset="0"/>
              </a:rPr>
              <a:t>аттестации, утвержденный:</a:t>
            </a:r>
            <a:endParaRPr lang="ru-RU" b="1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</a:t>
            </a:r>
            <a:r>
              <a:rPr lang="ru-RU" dirty="0" smtClean="0">
                <a:latin typeface="Georgia" panose="02040502050405020303" pitchFamily="18" charset="0"/>
              </a:rPr>
              <a:t>Министерством </a:t>
            </a:r>
            <a:r>
              <a:rPr lang="ru-RU" dirty="0">
                <a:latin typeface="Georgia" panose="02040502050405020303" pitchFamily="18" charset="0"/>
              </a:rPr>
              <a:t>просвещения РФ №</a:t>
            </a:r>
            <a:r>
              <a:rPr lang="ru-RU" dirty="0" smtClean="0">
                <a:latin typeface="Georgia" panose="02040502050405020303" pitchFamily="18" charset="0"/>
              </a:rPr>
              <a:t>190 </a:t>
            </a:r>
            <a:r>
              <a:rPr lang="ru-RU" dirty="0">
                <a:latin typeface="Georgia" panose="02040502050405020303" pitchFamily="18" charset="0"/>
              </a:rPr>
              <a:t>и Федеральной службой по надзору в </a:t>
            </a:r>
            <a:r>
              <a:rPr lang="ru-RU" dirty="0" smtClean="0">
                <a:latin typeface="Georgia" panose="02040502050405020303" pitchFamily="18" charset="0"/>
              </a:rPr>
              <a:t>  сфере </a:t>
            </a:r>
            <a:r>
              <a:rPr lang="ru-RU" dirty="0">
                <a:latin typeface="Georgia" panose="02040502050405020303" pitchFamily="18" charset="0"/>
              </a:rPr>
              <a:t>образования и науки №</a:t>
            </a:r>
            <a:r>
              <a:rPr lang="ru-RU" dirty="0" smtClean="0">
                <a:latin typeface="Georgia" panose="02040502050405020303" pitchFamily="18" charset="0"/>
              </a:rPr>
              <a:t>1512 </a:t>
            </a:r>
            <a:r>
              <a:rPr lang="ru-RU" b="1" dirty="0" smtClean="0">
                <a:latin typeface="Georgia" panose="02040502050405020303" pitchFamily="18" charset="0"/>
              </a:rPr>
              <a:t>Приказ </a:t>
            </a:r>
            <a:r>
              <a:rPr lang="ru-RU" b="1" dirty="0">
                <a:latin typeface="Georgia" panose="02040502050405020303" pitchFamily="18" charset="0"/>
              </a:rPr>
              <a:t>от 7 ноября 2018 года </a:t>
            </a:r>
            <a:r>
              <a:rPr lang="ru-RU" b="1" dirty="0" smtClean="0">
                <a:latin typeface="Georgia" panose="02040502050405020303" pitchFamily="18" charset="0"/>
              </a:rPr>
              <a:t>«Об утверждении Порядка проведения государственной итоговой аттестации </a:t>
            </a:r>
            <a:r>
              <a:rPr lang="ru-RU" dirty="0" smtClean="0">
                <a:latin typeface="Georgia" panose="02040502050405020303" pitchFamily="18" charset="0"/>
              </a:rPr>
              <a:t>по образовательным программам среднего общего образования»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TextBox 14"/>
          <p:cNvSpPr txBox="1"/>
          <p:nvPr/>
        </p:nvSpPr>
        <p:spPr>
          <a:xfrm>
            <a:off x="8244409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|«»|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5403" y="192360"/>
            <a:ext cx="402838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Апробации ГИА-11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4176" y="971550"/>
            <a:ext cx="8640196" cy="36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7" y="735546"/>
          <a:ext cx="8496943" cy="3996444"/>
        </p:xfrm>
        <a:graphic>
          <a:graphicData uri="http://schemas.openxmlformats.org/drawingml/2006/table">
            <a:tbl>
              <a:tblPr/>
              <a:tblGrid>
                <a:gridCol w="2130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64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русскому языку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8" marR="58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Общий формат экзаменационной работы остался прежним, однако в работу внесли несколько поправок: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первой части исключили составное задание (1-3) на нахождение главной информации, содержащейся в тексте. Вместо него теперь в экзаменационную работу включили составное задание, которое проверяет навык стилистического анализа текста.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Изменили формулировку, оценивание и спектр предъявляемого языкового материала в задании 16. Теперь в нём могут встретиться однородные и неоднородные определения или, например, сложносочинённые предложения с общей частью.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Составители КИМ дополнили языковой материал, предъявляемый для пунктуационного анализа в задании 19. Раньше в этом задании чаще всего встречались придаточные определительные, теперь в него может быть включён любой тип придаточных, например цели, уступки и другие.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Уточнили нормы оценивания сочинения объёмом от 70 до 150 слов.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Изменили первичный балл за выполнение работы с 59 до 58.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8" marR="58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математике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Базовый уровень: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Удалено задание 2, проверяющее умение выполнять вычисления и преобразования. Данное требование внесено в позицию задачи 7 в новой нумерации.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Добавили новое задание 5, проверяющее умение выполнять действия с геометрическими фигурами, и задание 20, проверяющее умение строить и исследовать простейшие математические модели.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Увеличили количество заданий с 20 до 21.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за выполнение всей работы в 2022 году — 21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7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математике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Профильный уровень: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Удалены задания 1,  2 и 3: текстовая задача, задание на чтение графиков и диаграмм, а также задача на действия с геометрическими фигурами, координатами и векторами.</a:t>
                      </a:r>
                    </a:p>
                    <a:p>
                      <a:pPr marL="342900" lvl="0" indent="-342900" algn="just" fontAlgn="base">
                        <a:buAutoNum type="arabicPeriod"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Добавили новые задания: задание 9 на действия с функциями и задание 10 проверяющее умение моделировать реальные ситуации на языке  теории вероятностей и статистики, вычислять в простейших случаях вероятности событий.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Изменили систему оценивания: подняли с 2 до 3 баллов максимальный балл за задание повышенного уровня 13 на действия с геометрическими фигурами, координатами и векторами; максимальный балл за выполнение задания повышенного уровня 15, проверяющего умение использовать приобретённые знания и умения в практической деятельности и повседневной жизни, стал равен 2.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Уменьшили количество заданий с 19 до 18.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Максимальный балл за выполнение всей работы — 31.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08013"/>
              </p:ext>
            </p:extLst>
          </p:nvPr>
        </p:nvGraphicFramePr>
        <p:xfrm>
          <a:off x="431540" y="666750"/>
          <a:ext cx="8496944" cy="3930225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30225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обществознанию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 части 1 КИМ исключены задания 1, 2 и 20 по нумерации 2021 г.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Задание с кратким ответом на анализ графика спроса и предложения (задание 10 в КИМ 2021 г.) преобразовано в задание с развёрнутым ответом (задание 21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части 2 КИМ устранены дублирующие друг друга по проверяемым умениям задания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22 и 26 исключены, задания 25 (позиция 25.1) и 23 из КИМ ЕГЭ 2021 г. сохранены в составном задании к тексту).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Максимальный балл за выполнение задания–задачи 22 (по нумерации 2022 г.) увеличен с 3 до 4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В КИМ ЕГЭ 2022 г. не включено альтернативное задание, требующее написания мини-сочинения (задание 29 КИМ 2021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 часть 2 включено задание с развёрнутым ответом по Конституции Российской Федерации и законодательству Российской Федерации (задание 23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Задание на составление плана развёрнутого ответа по предложенной теме (задание 28 в КИМ ЕГЭ 2021 г.) включено в составное задание, соединившее в себе составление плана и элементы мини-сочинения (задания 24 и 25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Максимальный балл изменён с 64 до 57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Общее время выполнения работы сокращено с 235 до 180 минут.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89840"/>
              </p:ext>
            </p:extLst>
          </p:nvPr>
        </p:nvGraphicFramePr>
        <p:xfrm>
          <a:off x="287524" y="183424"/>
          <a:ext cx="8568952" cy="4640580"/>
        </p:xfrm>
        <a:graphic>
          <a:graphicData uri="http://schemas.openxmlformats.org/drawingml/2006/table">
            <a:tbl>
              <a:tblPr/>
              <a:tblGrid>
                <a:gridCol w="2202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058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истории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 работы исключён ряд заданий на работу с письменным историческим источником (6, 10 и 22 по нумерации 2021 г.), задание на знание фактов, предполагающее множественный выбор (7 по нумерации 2021 г.), задание-задача (23 по нумерации 2021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Исключено историческое сочинение (25 по нумерации 2021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Часть заданий, нацеленных на проверку определённых знаний и умений, преобразована в задания, предполагающие расширение и детализацию проверки этих же умений и проверку умений, ранее не проверявшихся в экзаменационной работе.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Задание на проверку знания исторических понятий с кратким ответом (3 и 4 по нумерации 2021 г.) преобразовано в задание с развёрнутым ответом на проверку знания исторических понятий и умения использовать эти понятия в историческом контексте (задание 18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Из задания на работу с информацией, представленной в форме таблицы (11 по нумерации 2021 г.), исключён материал по истории зарубежных стран; в 2022 г. это задание нацелено на проверку знания важных исторических событий, произошедших в регионах нашей страны, и географических объектов на территории зарубежных стран, непосредственно связанных с историей нашей страны (задание 4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Задание на работу с исторической картой (схемой) (15 по нумерации 2021 г.) преобразовано в задание на проверку умения соотносить информацию, представленную в разных знаковых системах, – историческую карту и текст (10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9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22585"/>
              </p:ext>
            </p:extLst>
          </p:nvPr>
        </p:nvGraphicFramePr>
        <p:xfrm>
          <a:off x="323528" y="666750"/>
          <a:ext cx="8496944" cy="373380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ЕГЭ-2022 по истории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 с краткими ответами на работу с изображениями (18 и 19 по нумерации 2021 г.) преобразованы в задания с развёрнутым ответом (14 и 15 по нумерации 2022 г.), предполагающим самостоятельное объяснение вывода об изображении и указание факта, связанного с изображённым памятником культуры.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целях усиления содержательной составляющей экзаменационной работы, посвящённой Великой Отечественной войне, вместо задания с кратким ответом (задание 8 по нумерации 2021 г.) включено задание с развёрнутым ответом, предполагающее работу с историческими источниками по теме Великой Отечественной войны (задание 16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Задание на аргументацию (24 по нумерации 2021 г.) усовершенствовано: в него добавлен материал по истории зарубежных стран (19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экзаменационную работу добавлено новое задание на установление причинно-следственных связей (17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Из заданий, предполагающих множественный выбор (6 и 11 по нумерации 2022 г.), исключено положение, указывающее на количество правильных элементов ответа.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Время на выполнение экзаменационной работы сокращено с 235 до 180 минут.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70639"/>
              </p:ext>
            </p:extLst>
          </p:nvPr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ЕГЭ-2022 по литературе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Обогащён литературный материал: шире представлена поэзия второй половины ХIХ – ХХ в., отечественная литература ХХI в.; включена зарубежная литература: </a:t>
                      </a:r>
                    </a:p>
                    <a:p>
                      <a:pPr lvl="0"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заданиях 7–11 произведения зарубежной лирики могут привлекаться в качестве опорного текста для формулирования заданий разных видов с кратким и развёрнутым ответами; в ряде случаев при выполнении заданий 6 и 11 допускается выбор примера для контекстного сопоставления не только из отечественной, но и из зарубежной литературы; </a:t>
                      </a:r>
                    </a:p>
                    <a:p>
                      <a:pPr lvl="0"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некоторых формулировках тем сочинений части 2 предусмотрена возможность обращения к произведению отечественной или зарубежной литературы (по выбору участника).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Количество заданий базового уровня сложности (с кратким ответом) сокращено с 12 до 7, в результате чего изменилась нумерация заданий.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Увеличено количество заданий на выбор в части 1 (5.1/5.2, 10.1/10.2) и в части 2 (добавлена пятая тема сочинения с опорой на «диалог искусств»).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Изменены требования к выполнению заданий 6 (ранее – 9) и 11 (ранее – 16): требуется подобрать не два, а одно произведение для сопоставления с предложенным текстом; уточнены критерии оценивания данных заданий.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Повышены требования к объёму сочинения (минимальное количество слов – 200).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Увеличен с 2 до 3 баллов максимальный балл оценивания сочинения (12.1–12.5) по критерию 3 «Опора на теоретико-литературные понятия».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Введены критерии оценивания грамотности. </a:t>
                      </a:r>
                    </a:p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Изменён максимальный первичный балл за выполнение всей экзаменационной работы – 55 (в 2021 г. – 58 баллов).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35439"/>
              </p:ext>
            </p:extLst>
          </p:nvPr>
        </p:nvGraphicFramePr>
        <p:xfrm>
          <a:off x="395536" y="681540"/>
          <a:ext cx="8496944" cy="408051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051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ЕГЭ-2022 по иностранным языкам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экзаменационную работу 2022 г. были внесены изменения в разделы 4 («Письменная речь») и 5 («Говорение»).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4 («Письменная речь») экзаменационной работы 2022 г. состоит из 2 заданий с развёрнутым ответом.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задании 39 предлагается написать электронное письмо личного характера в ответ на письмо-стимул зарубежного друга по переписке. В связи с изменением вида письменного сообщения были внесены изменения в критерии оценивания задания. Максимальное количество баллов за выполнение задания 39 не изменилось (6 баллов).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задании 40 необходимо создать развёрнутое письменное высказывание с элементами рассуждения на основе таблицы/диаграммы и выразить своё мнение по теме проекта. Задание 40 является альтернативным заданием; экзаменуемый выбирает один из предложенных вариантов задания (40.1 или 40.2) и выполняет его. В связи с изменением вида письменной работы были внесены изменения в критерии оценивания задания. Максимальное количество баллов за выполнение задания 40 не изменилось – 14 баллов. 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1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59815"/>
              </p:ext>
            </p:extLst>
          </p:nvPr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ЕГЭ-2022 по иностранным языкам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раздел 5 «Говорение» экзаменационной работы 2022 г. внесены следующие изменения.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задании 2 (условный диалог-расспрос) сокращено количество вопросов, которые должен задать участник экзамена, с 5 до 4. Соответственно, максимальное количество баллов за выполнение задания 2 – 4 балла.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задании 3 (условный диалог-интервью) необходимо ответить на 5 вопросов интервьюера на актуальную тему. Каждый ответ на вопрос интервьюера оценивается от 0 до 1 балла. Максимальное количество баллов за выполнение задания 3 – 5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задании 4 предлагается оставить голосовое сообщение другу, вместе  с которым выполняется проектная работа. В этом сообщении надо кратко описать две фотографии-иллюстрации к теме проекта, обосновать выбор фотографии-иллюстрации и выразить своё мнение по теме проектной работы. Соответствующие изменения были внесены в критерии оценивания выполнения задания. Максимальное количество баллов за выполнение задания 4 – 10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Время выполнения письменной части работы увеличено на 10 минут и составляет 3 часа 10 минут. Время выполнения заданий устной части работы увеличено на 2 минуты и составляет 17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минут.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871759"/>
            <a:ext cx="8799830" cy="3495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66370" indent="-342900" algn="just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r>
              <a:rPr lang="ru-RU" sz="2400" b="1" spc="45" dirty="0">
                <a:latin typeface="Georgia"/>
                <a:cs typeface="Georgia"/>
              </a:rPr>
              <a:t>К</a:t>
            </a:r>
            <a:r>
              <a:rPr sz="2400" b="1" spc="45" dirty="0" smtClean="0">
                <a:latin typeface="Georgia"/>
                <a:cs typeface="Georgia"/>
              </a:rPr>
              <a:t> </a:t>
            </a:r>
            <a:r>
              <a:rPr sz="2400" b="1" spc="40" dirty="0">
                <a:latin typeface="Georgia"/>
                <a:cs typeface="Georgia"/>
              </a:rPr>
              <a:t>государственной </a:t>
            </a:r>
            <a:r>
              <a:rPr sz="2400" b="1" spc="15" dirty="0">
                <a:latin typeface="Georgia"/>
                <a:cs typeface="Georgia"/>
              </a:rPr>
              <a:t>итоговой </a:t>
            </a:r>
            <a:r>
              <a:rPr sz="2400" b="1" spc="55" dirty="0">
                <a:latin typeface="Georgia"/>
                <a:cs typeface="Georgia"/>
              </a:rPr>
              <a:t>аттестации </a:t>
            </a:r>
            <a:r>
              <a:rPr sz="2400" b="1" spc="65" dirty="0">
                <a:latin typeface="Georgia"/>
                <a:cs typeface="Georgia"/>
              </a:rPr>
              <a:t>допускаются  </a:t>
            </a:r>
            <a:r>
              <a:rPr sz="2400" b="1" spc="25" dirty="0">
                <a:latin typeface="Georgia"/>
                <a:cs typeface="Georgia"/>
              </a:rPr>
              <a:t>выпускники </a:t>
            </a:r>
            <a:r>
              <a:rPr sz="2400" b="1" spc="-40" dirty="0">
                <a:latin typeface="Georgia"/>
                <a:cs typeface="Georgia"/>
              </a:rPr>
              <a:t>ОУ, </a:t>
            </a:r>
            <a:r>
              <a:rPr sz="2400" b="1" spc="15" dirty="0" err="1" smtClean="0">
                <a:latin typeface="Georgia"/>
                <a:cs typeface="Georgia"/>
              </a:rPr>
              <a:t>имеющие</a:t>
            </a:r>
            <a:r>
              <a:rPr lang="ru-RU" sz="2400" b="1" spc="15" dirty="0" smtClean="0">
                <a:latin typeface="Georgia"/>
                <a:cs typeface="Georgia"/>
              </a:rPr>
              <a:t>:</a:t>
            </a:r>
            <a:r>
              <a:rPr sz="2400" b="1" spc="15" dirty="0" smtClean="0">
                <a:latin typeface="Georgia"/>
                <a:cs typeface="Georgia"/>
              </a:rPr>
              <a:t> </a:t>
            </a:r>
            <a:endParaRPr lang="ru-RU" sz="2400" b="1" spc="15" dirty="0" smtClean="0">
              <a:latin typeface="Georgia"/>
              <a:cs typeface="Georgia"/>
            </a:endParaRPr>
          </a:p>
          <a:p>
            <a:pPr marL="527685" marR="166370" indent="-342900" algn="just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endParaRPr lang="ru-RU" sz="2400" b="1" spc="40" dirty="0" smtClean="0">
              <a:latin typeface="Georgia"/>
              <a:cs typeface="Georgia"/>
            </a:endParaRPr>
          </a:p>
          <a:p>
            <a:pPr marL="527685" marR="166370" indent="-342900" algn="just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r>
              <a:rPr sz="2400" b="1" spc="40" dirty="0" err="1" smtClean="0">
                <a:latin typeface="Georgia"/>
                <a:cs typeface="Georgia"/>
              </a:rPr>
              <a:t>годовые</a:t>
            </a:r>
            <a:r>
              <a:rPr sz="2400" b="1" spc="40" dirty="0" smtClean="0">
                <a:latin typeface="Georgia"/>
                <a:cs typeface="Georgia"/>
              </a:rPr>
              <a:t> </a:t>
            </a:r>
            <a:r>
              <a:rPr sz="2400" b="1" spc="70" dirty="0">
                <a:latin typeface="Georgia"/>
                <a:cs typeface="Georgia"/>
              </a:rPr>
              <a:t>отметки </a:t>
            </a:r>
            <a:r>
              <a:rPr sz="2400" b="1" spc="-20" dirty="0">
                <a:latin typeface="Georgia"/>
                <a:cs typeface="Georgia"/>
              </a:rPr>
              <a:t>по </a:t>
            </a:r>
            <a:r>
              <a:rPr sz="2400" b="1" spc="75" dirty="0">
                <a:latin typeface="Georgia"/>
                <a:cs typeface="Georgia"/>
              </a:rPr>
              <a:t>всем  </a:t>
            </a:r>
            <a:r>
              <a:rPr sz="2400" b="1" dirty="0">
                <a:latin typeface="Georgia"/>
                <a:cs typeface="Georgia"/>
              </a:rPr>
              <a:t>общеобразовательным </a:t>
            </a:r>
            <a:r>
              <a:rPr sz="2400" b="1" spc="60" dirty="0">
                <a:latin typeface="Georgia"/>
                <a:cs typeface="Georgia"/>
              </a:rPr>
              <a:t>предметам </a:t>
            </a:r>
            <a:r>
              <a:rPr sz="2400" b="1" spc="10" dirty="0">
                <a:latin typeface="Georgia"/>
                <a:cs typeface="Georgia"/>
              </a:rPr>
              <a:t>учебного </a:t>
            </a:r>
            <a:r>
              <a:rPr sz="2400" b="1" spc="-60" dirty="0" err="1">
                <a:latin typeface="Georgia"/>
                <a:cs typeface="Georgia"/>
              </a:rPr>
              <a:t>плана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lang="ru-RU" sz="2400" b="1" spc="-60" dirty="0" smtClean="0">
                <a:latin typeface="Georgia"/>
                <a:cs typeface="Georgia"/>
              </a:rPr>
              <a:t> </a:t>
            </a:r>
            <a:r>
              <a:rPr sz="2400" b="1" spc="-30" dirty="0" err="1" smtClean="0">
                <a:latin typeface="Georgia"/>
                <a:cs typeface="Georgia"/>
              </a:rPr>
              <a:t>за</a:t>
            </a:r>
            <a:r>
              <a:rPr sz="2400" b="1" spc="-30" dirty="0" smtClean="0">
                <a:latin typeface="Georgia"/>
                <a:cs typeface="Georgia"/>
              </a:rPr>
              <a:t>  </a:t>
            </a:r>
            <a:r>
              <a:rPr sz="2400" b="1" spc="260" dirty="0" smtClean="0">
                <a:latin typeface="Georgia"/>
                <a:cs typeface="Georgia"/>
              </a:rPr>
              <a:t>11</a:t>
            </a:r>
            <a:r>
              <a:rPr sz="2400" b="1" spc="160" dirty="0" smtClean="0">
                <a:latin typeface="Georgia"/>
                <a:cs typeface="Georgia"/>
              </a:rPr>
              <a:t> </a:t>
            </a:r>
            <a:r>
              <a:rPr sz="2400" b="1" dirty="0" err="1" smtClean="0">
                <a:latin typeface="Georgia"/>
                <a:cs typeface="Georgia"/>
              </a:rPr>
              <a:t>класс</a:t>
            </a:r>
            <a:r>
              <a:rPr lang="ru-RU" sz="2400" b="1" dirty="0" smtClean="0">
                <a:latin typeface="Georgia"/>
                <a:cs typeface="Georgia"/>
              </a:rPr>
              <a:t>  </a:t>
            </a:r>
            <a:r>
              <a:rPr sz="2400" b="1" spc="-10" dirty="0" err="1" smtClean="0">
                <a:solidFill>
                  <a:srgbClr val="C00000"/>
                </a:solidFill>
                <a:latin typeface="Georgia"/>
                <a:cs typeface="Georgia"/>
              </a:rPr>
              <a:t>не</a:t>
            </a:r>
            <a:r>
              <a:rPr sz="2400" b="1" spc="-1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20" dirty="0" err="1">
                <a:solidFill>
                  <a:srgbClr val="C00000"/>
                </a:solidFill>
                <a:latin typeface="Georgia"/>
                <a:cs typeface="Georgia"/>
              </a:rPr>
              <a:t>ниже</a:t>
            </a:r>
            <a:r>
              <a:rPr sz="24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30" dirty="0" err="1" smtClean="0">
                <a:solidFill>
                  <a:srgbClr val="C00000"/>
                </a:solidFill>
                <a:latin typeface="Georgia"/>
                <a:cs typeface="Georgia"/>
              </a:rPr>
              <a:t>удовлетворительных</a:t>
            </a:r>
            <a:r>
              <a:rPr lang="ru-RU" sz="2400" b="1" spc="30" dirty="0" smtClean="0">
                <a:solidFill>
                  <a:srgbClr val="C00000"/>
                </a:solidFill>
                <a:latin typeface="Georgia"/>
                <a:cs typeface="Georgia"/>
              </a:rPr>
              <a:t>;</a:t>
            </a:r>
          </a:p>
          <a:p>
            <a:pPr marL="469900" marR="5080" indent="-457200" algn="just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r>
              <a:rPr lang="ru-RU" sz="2400" b="1" spc="-20" dirty="0" smtClean="0">
                <a:latin typeface="Georgia"/>
                <a:cs typeface="Georgia"/>
              </a:rPr>
              <a:t>п</a:t>
            </a:r>
            <a:r>
              <a:rPr sz="2400" b="1" spc="-20" dirty="0" err="1" smtClean="0">
                <a:latin typeface="Georgia"/>
                <a:cs typeface="Georgia"/>
              </a:rPr>
              <a:t>олучивши</a:t>
            </a:r>
            <a:r>
              <a:rPr lang="ru-RU" sz="2400" b="1" spc="-20" dirty="0">
                <a:latin typeface="Georgia"/>
                <a:cs typeface="Georgia"/>
              </a:rPr>
              <a:t>е</a:t>
            </a:r>
            <a:r>
              <a:rPr sz="2400" b="1" spc="-20" dirty="0" smtClean="0">
                <a:latin typeface="Georgia"/>
                <a:cs typeface="Georgia"/>
              </a:rPr>
              <a:t>  </a:t>
            </a:r>
            <a:r>
              <a:rPr sz="2400" b="1" spc="-45" dirty="0">
                <a:latin typeface="Georgia"/>
                <a:cs typeface="Georgia"/>
              </a:rPr>
              <a:t>ЗАЧЕТ </a:t>
            </a:r>
            <a:r>
              <a:rPr sz="2400" b="1" spc="-35" dirty="0">
                <a:latin typeface="Georgia"/>
                <a:cs typeface="Georgia"/>
              </a:rPr>
              <a:t>за </a:t>
            </a:r>
            <a:r>
              <a:rPr sz="2400" b="1" spc="35" dirty="0" err="1">
                <a:latin typeface="Georgia"/>
                <a:cs typeface="Georgia"/>
              </a:rPr>
              <a:t>итоговое</a:t>
            </a:r>
            <a:r>
              <a:rPr sz="2400" b="1" spc="70" dirty="0">
                <a:latin typeface="Georgia"/>
                <a:cs typeface="Georgia"/>
              </a:rPr>
              <a:t> </a:t>
            </a:r>
            <a:r>
              <a:rPr sz="2400" b="1" spc="-5" dirty="0" err="1" smtClean="0">
                <a:latin typeface="Georgia"/>
                <a:cs typeface="Georgia"/>
              </a:rPr>
              <a:t>сочинение</a:t>
            </a:r>
            <a:r>
              <a:rPr lang="ru-RU" sz="2400" b="1" spc="-5" dirty="0" smtClean="0">
                <a:latin typeface="Georgia"/>
                <a:cs typeface="Georgia"/>
              </a:rPr>
              <a:t>;</a:t>
            </a:r>
          </a:p>
          <a:p>
            <a:pPr marL="469900" marR="5080" indent="-457200" algn="just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r>
              <a:rPr lang="ru-RU" sz="2400" b="1" spc="-5" dirty="0" smtClean="0">
                <a:latin typeface="Georgia"/>
                <a:cs typeface="Georgia"/>
              </a:rPr>
              <a:t>защитившие итоговый индивидуальный проект.</a:t>
            </a:r>
            <a:endParaRPr lang="ru-RU" sz="2400" b="1" spc="-5" dirty="0">
              <a:latin typeface="Georgia"/>
              <a:cs typeface="Georgia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ЕГЭ </a:t>
            </a:r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1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05611"/>
              </p:ext>
            </p:extLst>
          </p:nvPr>
        </p:nvGraphicFramePr>
        <p:xfrm>
          <a:off x="431540" y="789552"/>
          <a:ext cx="8496944" cy="422148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5798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ЕГЭ-2022 по биологии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Исключено задание на дополнение схемы (линия 1); вместо него включено задание, проверяющие умение прогнозировать результаты эксперимента, построенное на знаниях из области физиологии клеток и организмов разных царств живой природы (линия 2 КИМ ЕГЭ 2022 г.).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Традиционные задачи по генетике части 1 (линия 6) в новой редакции стали располагаться на позиции линии 4.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Задания, проверяющие знания и умения по темам «Клетка как биологическая система» и «Организм как биологическая система», объединены в единый модуль (линии 5–8), при этом в рамках блока всегда два задания проверяют знания и умения по теме «Клетка как биологическая система», а два – по теме «Организм как биологическая система».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части 2 практико-ориентированные задания (линия 22) видоизменены таким образом, что они проверяют знания и умения в рамках планирования, проведения и анализа результата эксперимента; задания оцениваются 3 баллами вместо 2 баллов в 2021 г.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80760"/>
              </p:ext>
            </p:extLst>
          </p:nvPr>
        </p:nvGraphicFramePr>
        <p:xfrm>
          <a:off x="431540" y="630269"/>
          <a:ext cx="8496944" cy="424053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053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химии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экзаменационном варианте уменьшено с 35 до 34 общее количество заданий. Это достигнуто в результате объединения контролируемых элементов содержания, имеющих близкую тематическую принадлежность или сходные виды деятельности при их выполнении.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Элементы содержания «Химические свойства углеводородов» и «Химические свойства кислородсодержащих органических соединений» (в 2021 г. – задания 13 и 14) будут проверяться заданием 12. В обновлённом задании будет снято ограничение на количество элементов ответа, из которых может состоять полный правильный ответ.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Исключено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6 (по нумерации 2021 г.), так как умение характеризовать химические свойства простых веществ и оксидов проверяется заданиями 7 и 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Изменён формат предъявления условий задания 5, проверяющего умение классифицировать неорганические вещества, и задания 21 (в 2021 г. – задание 23), проверяющего умение определять среду водных растворов: в текущем году потребуется не только определить среду раствора, но и расставить вещества в порядке уменьшения/увеличения кислотности среды (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химии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Включено задание (23), ориентированное на проверку умения проводить расчёты на основе данных таблицы, отражающих изменения концентрации веществ.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Изменён вид расчётов в задании 28: требуется определить значение «выхода продукта реакции» или «массовой доли примеси».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Изменена шкала оценивания некоторых заданий в связи с уточнением уровня их сложности и количеством мыслительных операций при их выполнении. В результате этого максимальный балл за выполнение работы в целом составит 56 баллов (в 2021 г. – 58 баллов).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1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62865"/>
              </p:ext>
            </p:extLst>
          </p:nvPr>
        </p:nvGraphicFramePr>
        <p:xfrm>
          <a:off x="318871" y="765545"/>
          <a:ext cx="8496944" cy="453050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050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физике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2022 г. изменена структура КИМ ЕГЭ, общее количество заданий уменьшилось и стало равным 30. Максимальный балл увеличился до 54.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части 1 работы введены две новые линии заданий (линия 1 и линия 2)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базового уровня сложности, которые имеют интегрированный характер и включают в себя элементы содержания не менее чем из трёх разделов курса физики.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Изменена форма заданий на множественный выбор (линии 6, 12 и 17). Если ранее предлагалось выбрать два верных ответа, то в 2022 г. в этих заданиях предлагается выбрать все верные ответы из пяти предложенных утверждений.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части 2 увеличено количество заданий с развёрнутым ответом и исключены расчётные задачи повышенного уровня сложности с кратким ответом. Добавлена одна расчётная задача повышенного уровня сложности с развёрнутым ответом и изменены требования к решению задачи высокого уровня по механике. Теперь дополнительно к решению необходимо представить обоснование использования законов и формул для условия задачи. Данная задача оценивается максимально 4 баллами, при этом выделено два критерия оценивания: для обоснования использования законов и для математического решения задачи.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0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географии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заданий сокращено с 34 до 31. При этом увеличено количество заданий с развёрнутым ответом.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КИМ 2022 г. включён мини-тест из двух заданий (задания 19 и 20), проверяющих умение определять и находить информацию, недостающую для решения задачи, и информацию, необходимую для классификации географических объектов по заданным основаниям.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Изменён контекст задания 13, проверяющего умение использовать географические знания для установления хронологии событий в геологической истории Земли.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03109"/>
              </p:ext>
            </p:extLst>
          </p:nvPr>
        </p:nvGraphicFramePr>
        <p:xfrm>
          <a:off x="431540" y="669290"/>
          <a:ext cx="8496944" cy="4474210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421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географии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КИМ включён ряд заданий, аналогичных по конструкции тем, которые использовались в течение последних четырёх лет в ВПР для 11 класса: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3, проверяющее умение использовать знания об основных географических закономерностях для решения определения и сравнения свойств географических объектов и явлений;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8, проверяющее умение использовать географические знания для установления взаимосвязей между изученными географическими процессами и явлениями;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задания 23–25 – мини-тест из трёх заданий к тексту, проверяющих умение использовать географические знания для определения положения и взаиморасположения географических объектов, для описания существенных признаков изученных географических объектов, процессов и явлений, для распознавания в повседневной жизни проявления географических процессов и явлений, для объяснения географических объектов и явлений, установления причинно-следственных связей между ними;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31, проверяющее умение использовать географические знания для аргументации различных точек зрения на актуальные экологические и социально-экономические проблемы и умение использовать географические знания и информацию для решения проблем, имеющих географические аспекты.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/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информатике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3 будет выполняться с использованием файла, содержащего простую реляционную базу данных, состоящую из нескольких таблиц (в 2021 г. это задание было аналогично заданию 3 бланкового экзамена прошлых лет). </a:t>
                      </a:r>
                    </a:p>
                    <a:p>
                      <a:pPr marL="342900" indent="-342900">
                        <a:buNone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Задание 17 будет выполняться с использованием файла, содержащего целочисленную последовательность, предназначенную для обработки с использованием массива.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Задание 25 будет оцениваться исходя из максимального балла за выполнение задания равного 1. Максимальный балл за выполнение всей работы составит 29 (в 2021 г. – 30).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179729"/>
            <a:ext cx="8440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итоговый проект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302" y="1239547"/>
            <a:ext cx="7825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проект, выполняемый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не-скольких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 целью демонстрации своих достижений в самостоятельном освоении содержания и методов избранных областей знаний и/или видов деятельности и способности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художественно-творческую, иную).</a:t>
            </a:r>
          </a:p>
        </p:txBody>
      </p:sp>
    </p:spTree>
    <p:extLst>
      <p:ext uri="{BB962C8B-B14F-4D97-AF65-F5344CB8AC3E}">
        <p14:creationId xmlns:p14="http://schemas.microsoft.com/office/powerpoint/2010/main" val="66497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-76200" y="-34999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TextBox 14"/>
          <p:cNvSpPr txBox="1"/>
          <p:nvPr/>
        </p:nvSpPr>
        <p:spPr>
          <a:xfrm>
            <a:off x="8244409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|«»|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248" y="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39398" y="380152"/>
            <a:ext cx="7315995" cy="1315265"/>
            <a:chOff x="1299739" y="-91117"/>
            <a:chExt cx="7315995" cy="13152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ятиугольник 10"/>
            <p:cNvSpPr/>
            <p:nvPr/>
          </p:nvSpPr>
          <p:spPr>
            <a:xfrm rot="10800000">
              <a:off x="1299739" y="0"/>
              <a:ext cx="7315995" cy="1224148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>
              <a:off x="1605776" y="-91117"/>
              <a:ext cx="7009958" cy="12241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6492" tIns="91440" rIns="170688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Рособрнадзор: в 2022 году возвращаемся к формату проведения ГИА, который действовал до пандемии:</a:t>
              </a:r>
              <a:endParaRPr lang="ru-RU" sz="24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1710" y="168908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+mj-lt"/>
              <a:buAutoNum type="arabicPeriod"/>
            </a:pPr>
            <a:r>
              <a:rPr lang="ru-RU" i="1" dirty="0" err="1" smtClean="0"/>
              <a:t>Одиннадцатиклассники</a:t>
            </a:r>
            <a:r>
              <a:rPr lang="ru-RU" dirty="0" smtClean="0"/>
              <a:t> для получения аттестата сдают 2 обязательных предмета: русский и базовую математику, для поступления в ВУЗ – экзамены по выбору. </a:t>
            </a:r>
            <a:r>
              <a:rPr lang="ru-RU" dirty="0" smtClean="0"/>
              <a:t>Профильная математика сдается для поступления в ВУЗ. График </a:t>
            </a:r>
            <a:r>
              <a:rPr lang="ru-RU" dirty="0" smtClean="0"/>
              <a:t>будет утвержден к 1 декабря 2021 года. На данный момент есть проект приказа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2022 году».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ru-RU" dirty="0" smtClean="0"/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 smtClean="0"/>
              <a:t>Досрочный период сдачи могут отменить ,т.к. в марте- апреле обычно наблюдается рост заболеваемости.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TextBox 8"/>
          <p:cNvSpPr txBox="1"/>
          <p:nvPr/>
        </p:nvSpPr>
        <p:spPr>
          <a:xfrm>
            <a:off x="5105400" y="15019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861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sz="1600" dirty="0" smtClean="0"/>
              <a:t>Дистанционный формат сдачи ГИА для болеющих и находящихся на карантине учеников не планируется.</a:t>
            </a:r>
          </a:p>
          <a:p>
            <a:pPr lvl="0" algn="just" fontAlgn="base"/>
            <a:endParaRPr lang="ru-RU" sz="1600" dirty="0" smtClean="0"/>
          </a:p>
          <a:p>
            <a:pPr lvl="0" algn="just" fontAlgn="base"/>
            <a:r>
              <a:rPr lang="ru-RU" sz="1600" dirty="0"/>
              <a:t>4</a:t>
            </a:r>
            <a:r>
              <a:rPr lang="ru-RU" sz="1600" dirty="0" smtClean="0"/>
              <a:t>. </a:t>
            </a:r>
            <a:r>
              <a:rPr lang="ru-RU" sz="1600" dirty="0" smtClean="0"/>
              <a:t>Изменение структуры ЕГЭ во всех учебных предметах, кроме информатики: новых моделей заданий на применение предметных знаний, усиление деятельностной составляющей КИМ.</a:t>
            </a:r>
          </a:p>
          <a:p>
            <a:pPr lvl="0" algn="just" fontAlgn="base"/>
            <a:endParaRPr lang="ru-RU" sz="1600" dirty="0" smtClean="0"/>
          </a:p>
          <a:p>
            <a:pPr algn="just" fontAlgn="base"/>
            <a:r>
              <a:rPr lang="ru-RU" sz="1600" dirty="0"/>
              <a:t>5</a:t>
            </a:r>
            <a:r>
              <a:rPr lang="ru-RU" sz="1600" dirty="0" smtClean="0"/>
              <a:t>. </a:t>
            </a:r>
            <a:r>
              <a:rPr lang="ru-RU" sz="1600" dirty="0" smtClean="0"/>
              <a:t>Планируется изменение шкалы перевода первичных баллов ЕГЭ в тестовые баллы на основе реальных результатов экзамена 2022 года для обеспечения сопоставимости ЕГЭ 2022 года с экзаменами прошлых лет.</a:t>
            </a:r>
          </a:p>
          <a:p>
            <a:pPr algn="just" fontAlgn="base"/>
            <a:r>
              <a:rPr lang="ru-RU" sz="1600" dirty="0" smtClean="0"/>
              <a:t>6. Сдача экзамена по информатике в новом формате –КЕГЭ.</a:t>
            </a:r>
            <a:endParaRPr lang="ru-RU" sz="1600" dirty="0" smtClean="0"/>
          </a:p>
          <a:p>
            <a:pPr lvl="0" fontAlgn="base"/>
            <a:r>
              <a:rPr lang="ru-RU" sz="1600" dirty="0" smtClean="0"/>
              <a:t>7</a:t>
            </a:r>
            <a:r>
              <a:rPr lang="ru-RU" sz="1600" dirty="0" smtClean="0"/>
              <a:t>.  </a:t>
            </a:r>
            <a:r>
              <a:rPr lang="ru-RU" sz="1600" dirty="0" smtClean="0"/>
              <a:t>Возможность подачи апелляции по компьютерному ЕГЭ (КЕГЭ).</a:t>
            </a:r>
          </a:p>
          <a:p>
            <a:pPr lvl="0" fontAlgn="base"/>
            <a:r>
              <a:rPr lang="ru-RU" sz="1600" dirty="0" smtClean="0"/>
              <a:t>8</a:t>
            </a:r>
            <a:r>
              <a:rPr lang="ru-RU" sz="1600" dirty="0" smtClean="0"/>
              <a:t>.  </a:t>
            </a:r>
            <a:r>
              <a:rPr lang="ru-RU" sz="1600" dirty="0" smtClean="0"/>
              <a:t>Переход к технологии передачи ЭМ по сети Интернет.</a:t>
            </a:r>
          </a:p>
          <a:p>
            <a:pPr lvl="0" algn="just" fontAlgn="base"/>
            <a:endParaRPr lang="ru-RU" dirty="0" smtClean="0"/>
          </a:p>
          <a:p>
            <a:pPr lvl="0" algn="just" fontAlgn="base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1477" y="895350"/>
            <a:ext cx="83201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Расписание основной волны ЕГЭ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27 мая (пятница) – география, литература, химия;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30 мая (понедельник) – русский язык;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31 мая (вторник) – русский язык;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 июня (четверг) – ЕГЭ по математике профильного уровня;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 июня (пятница) – ЕГЭ по математике базового уровня;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 июня (понедельник) – история, физика;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9 июня (четверг) – обществознание;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14 июня (вторник) – иностранные языки (за исключением раздела «Говорение»), биология;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16 июня (четверг) – иностранные языки (раздел «Говорение»);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17 июня (пятница) – иностранные языки (раздел «Говорение»);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20 июня (понедельник) – информатика и(ИКТ);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21 июня (вторник) – информатика (ИКТ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751234" cy="7999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0759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расписания ЕГЭ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6629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04775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Расписание основной волны ЕГЭ 2022</a:t>
            </a:r>
          </a:p>
          <a:p>
            <a:pPr fontAlgn="base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Резервные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дни ЕГЭ 2022 основной волны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23 июня (четверг) – русский язык;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24 июня (пятница) – ЕГЭ по математике базового уровня, ЕГЭ по математике профильного уровня;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27 июня (понедельник) – география, литература, иностранные языки (раздел «Говорение»);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28 июня (вторник) – иностранные языки (за исключением раздела «Говорение»), биология, информатика (ИКТ);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29 июня (среда) – обществознание, химия;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30 июня (четверг) – история, физика;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 июля (суббота) – по всем учебным предметам;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1828800" cy="7945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10759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расписания ЕГЭ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74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 algn="just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sng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sng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sng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u="sng" dirty="0">
              <a:latin typeface="Times New Roman"/>
              <a:cs typeface="Times New Roman"/>
            </a:endParaRPr>
          </a:p>
          <a:p>
            <a:pPr marL="3611879" algn="just">
              <a:lnSpc>
                <a:spcPts val="2640"/>
              </a:lnSpc>
            </a:pPr>
            <a:r>
              <a:rPr sz="2400" u="sng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sng" spc="-1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lang="ru-RU" sz="2400" b="1" u="sng" spc="-1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sng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u="sng" dirty="0">
              <a:latin typeface="Times New Roman"/>
              <a:cs typeface="Times New Roman"/>
            </a:endParaRPr>
          </a:p>
          <a:p>
            <a:pPr marL="783590" marR="288290" indent="-487680" algn="just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математике(базовая)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 algn="just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just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just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22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6PQ52NDQUCDJ-269-1172</_dlc_DocId>
    <_dlc_DocIdUrl xmlns="4c48e722-e5ee-4bb4-abb8-2d4075f5b3da">
      <Url>http://www.eduportal44.ru/Manturovo/Sch3/_layouts/15/DocIdRedir.aspx?ID=6PQ52NDQUCDJ-269-1172</Url>
      <Description>6PQ52NDQUCDJ-269-1172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E616C-0FCB-4FF6-A024-99368799C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B2719-8750-49B7-910C-FBD387B520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7031FC-A9BE-449A-BBAA-73F237B848B8}">
  <ds:schemaRefs>
    <ds:schemaRef ds:uri="http://schemas.microsoft.com/office/infopath/2007/PartnerControls"/>
    <ds:schemaRef ds:uri="4c48e722-e5ee-4bb4-abb8-2d4075f5b3da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1790A74-3AA4-4D2C-914E-238DFF813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3734</Words>
  <Application>Microsoft Office PowerPoint</Application>
  <PresentationFormat>Экран (16:9)</PresentationFormat>
  <Paragraphs>286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Georgia</vt:lpstr>
      <vt:lpstr>PT Astra Sans</vt:lpstr>
      <vt:lpstr>Symbol</vt:lpstr>
      <vt:lpstr>Times New Roman</vt:lpstr>
      <vt:lpstr>Wingdings</vt:lpstr>
      <vt:lpstr>Office Theme</vt:lpstr>
      <vt:lpstr>Презентация PowerPoint</vt:lpstr>
      <vt:lpstr>Нормативные документы</vt:lpstr>
      <vt:lpstr>ЕГЭ 2022</vt:lpstr>
      <vt:lpstr>Индивидуальный итоговый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НА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68</cp:revision>
  <dcterms:created xsi:type="dcterms:W3CDTF">2019-10-15T10:38:01Z</dcterms:created>
  <dcterms:modified xsi:type="dcterms:W3CDTF">2021-11-25T09:56:34Z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d405ab61-a471-4a25-9567-71b1c0d58041</vt:lpwstr>
  </property>
</Properties>
</file>